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5" r:id="rId8"/>
    <p:sldId id="264" r:id="rId9"/>
    <p:sldId id="266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8" r:id="rId18"/>
    <p:sldId id="279" r:id="rId19"/>
    <p:sldId id="276" r:id="rId20"/>
    <p:sldId id="277" r:id="rId21"/>
  </p:sldIdLst>
  <p:sldSz cx="9144000" cy="6858000" type="screen4x3"/>
  <p:notesSz cx="6810375" cy="99425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8" name="Line 8"/>
          <p:cNvSpPr>
            <a:spLocks noChangeShapeType="1"/>
          </p:cNvSpPr>
          <p:nvPr/>
        </p:nvSpPr>
        <p:spPr bwMode="auto">
          <a:xfrm>
            <a:off x="0" y="9120875"/>
            <a:ext cx="681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472943" y="9355629"/>
            <a:ext cx="5292229" cy="312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a-DK" sz="1000" b="1"/>
          </a:p>
        </p:txBody>
      </p:sp>
      <p:sp>
        <p:nvSpPr>
          <p:cNvPr id="281610" name="Rectangle 10"/>
          <p:cNvSpPr>
            <a:spLocks noChangeArrowheads="1"/>
          </p:cNvSpPr>
          <p:nvPr/>
        </p:nvSpPr>
        <p:spPr bwMode="auto">
          <a:xfrm>
            <a:off x="472943" y="9521337"/>
            <a:ext cx="1215463" cy="2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a-DK" sz="900"/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1688406" y="9512707"/>
            <a:ext cx="419343" cy="23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1CA38539-4874-4565-BC70-FDCA414825A9}" type="slidenum">
              <a:rPr lang="da-DK" sz="900"/>
              <a:pPr algn="r"/>
              <a:t>‹nr.›</a:t>
            </a:fld>
            <a:endParaRPr lang="da-DK" sz="900"/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44142" y="117377"/>
            <a:ext cx="6651151" cy="54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a-DK" b="1"/>
              <a:t>Titel på slide</a:t>
            </a:r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>
            <a:off x="0" y="624859"/>
            <a:ext cx="681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281614" name="Picture 14" descr="unic-powerpoint-hand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009" y="9438483"/>
            <a:ext cx="2708385" cy="41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857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274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8D4F23-9D0F-4B0F-9023-7A835ECB0B8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09411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BA84F-7A93-4599-95ED-4BF15A7CD61B}" type="slidenum">
              <a:rPr lang="da-DK"/>
              <a:pPr/>
              <a:t>6</a:t>
            </a:fld>
            <a:endParaRPr lang="da-DK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2202D-638A-4ACC-B6F3-2E74FB3D4943}" type="slidenum">
              <a:rPr lang="da-DK"/>
              <a:pPr/>
              <a:t>8</a:t>
            </a:fld>
            <a:endParaRPr lang="da-DK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dirty="0"/>
              <a:t>UVM udsender uddannelsesmodeller med fag fra CØSA til EASY-F. </a:t>
            </a:r>
          </a:p>
          <a:p>
            <a:pPr>
              <a:lnSpc>
                <a:spcPct val="90000"/>
              </a:lnSpc>
            </a:pPr>
            <a:r>
              <a:rPr lang="da-DK" dirty="0"/>
              <a:t>Herfra distribueres data til de enkelte skolers EASY-A systemer, og samtidigt overføres uddannelsesmodel med fagtilknytninger m.v. til den centrale Elevplanserver, der er tilgængelig for alle skoler.</a:t>
            </a:r>
          </a:p>
          <a:p>
            <a:pPr>
              <a:lnSpc>
                <a:spcPct val="90000"/>
              </a:lnSpc>
            </a:pPr>
            <a:r>
              <a:rPr lang="da-DK" dirty="0"/>
              <a:t>Eleven oprettes i en skoles EASY-A og overføres automatisk til Elevplan hvis det er en EUD uddannelse. Kontaktlærer overføres også automatisk.</a:t>
            </a:r>
          </a:p>
          <a:p>
            <a:pPr>
              <a:lnSpc>
                <a:spcPct val="90000"/>
              </a:lnSpc>
            </a:pPr>
            <a:r>
              <a:rPr lang="da-DK" dirty="0"/>
              <a:t>Elevplanserveren genererer brugernavn og adgangskode, der returneres til skolens EASY-A, hvorfra der kan udskrives fletfil med disse informationer.</a:t>
            </a:r>
          </a:p>
          <a:p>
            <a:pPr>
              <a:lnSpc>
                <a:spcPct val="90000"/>
              </a:lnSpc>
            </a:pPr>
            <a:r>
              <a:rPr lang="da-DK" dirty="0"/>
              <a:t>I den centrale EASY-P base findes oplysninger om virksomheder – modetaget fra </a:t>
            </a:r>
            <a:r>
              <a:rPr lang="da-DK" dirty="0" smtClean="0"/>
              <a:t>NN Markedsdata. </a:t>
            </a:r>
            <a:r>
              <a:rPr lang="da-DK" dirty="0"/>
              <a:t>I EASY-P oprettes uddannelsesaftaler og der overføres informationer til egen EASY-A, samt til Praktikpladsen.dk og PPLUS.</a:t>
            </a:r>
          </a:p>
          <a:p>
            <a:pPr>
              <a:lnSpc>
                <a:spcPct val="90000"/>
              </a:lnSpc>
            </a:pPr>
            <a:r>
              <a:rPr lang="da-DK" dirty="0"/>
              <a:t>EASY-A videresender oplysningerne om aftalen til Elevplan.</a:t>
            </a:r>
          </a:p>
          <a:p>
            <a:pPr>
              <a:lnSpc>
                <a:spcPct val="90000"/>
              </a:lnSpc>
            </a:pPr>
            <a:r>
              <a:rPr lang="da-DK" dirty="0"/>
              <a:t>Aftalen er nu synlig for eleven i dennes uddannelsesbog i Elevplan, og praktikstedet kan se og følge eleven i Elevplan.</a:t>
            </a:r>
          </a:p>
          <a:p>
            <a:pPr>
              <a:lnSpc>
                <a:spcPct val="90000"/>
              </a:lnSpc>
            </a:pPr>
            <a:r>
              <a:rPr lang="da-DK" dirty="0"/>
              <a:t>Virksomhedens brugernavn og adgangskode til Praktikpladsen.dk kan benyttes til Elevplan.</a:t>
            </a:r>
          </a:p>
          <a:p>
            <a:pPr>
              <a:lnSpc>
                <a:spcPct val="90000"/>
              </a:lnSpc>
            </a:pPr>
            <a:r>
              <a:rPr lang="da-DK" dirty="0"/>
              <a:t>Oplysninger om dette bør kunne gives til en virksomhed af enhver skole, da alle skoler har superbrugere af Praktikpladsen.dk og hvor adgangskode og SE nummer kan findes.</a:t>
            </a:r>
          </a:p>
          <a:p>
            <a:pPr>
              <a:lnSpc>
                <a:spcPct val="90000"/>
              </a:lnSpc>
            </a:pPr>
            <a:r>
              <a:rPr lang="da-DK" dirty="0" smtClean="0"/>
              <a:t>DUS</a:t>
            </a:r>
            <a:r>
              <a:rPr lang="da-DK" dirty="0"/>
              <a:t>: Dataudvekslingsserver, der runder alle skolers EASY-A og sikrer udveksling med EASY-P og Elevplan mv.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80899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042988" y="3854450"/>
            <a:ext cx="6769100" cy="366713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0" y="5734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0906" name="Rectangle 10"/>
          <p:cNvSpPr>
            <a:spLocks noGrp="1" noChangeAspect="1" noChangeArrowheads="1"/>
          </p:cNvSpPr>
          <p:nvPr>
            <p:ph type="ctrTitle" sz="quarter"/>
          </p:nvPr>
        </p:nvSpPr>
        <p:spPr>
          <a:xfrm>
            <a:off x="1042988" y="2470150"/>
            <a:ext cx="6769100" cy="609600"/>
          </a:xfrm>
        </p:spPr>
        <p:txBody>
          <a:bodyPr anchor="t">
            <a:sp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80910" name="Picture 14" descr="unic-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88" y="6153150"/>
            <a:ext cx="27273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2" name="Picture 16" descr="Billede 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" y="0"/>
            <a:ext cx="9140398" cy="186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60BBD2F-F0FE-4F3E-939B-B70179B2C4C4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B0F04-E673-4EF2-9452-BE35044FEB9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30188"/>
            <a:ext cx="2105025" cy="53594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30188"/>
            <a:ext cx="6167438" cy="53594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51A0715-DF64-49E7-82F1-DF79C8AE0957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0FEE6-B9C4-433A-912B-98F12C8C4DD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916B86F-9DE9-42EB-9ABB-A09B05294DBE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CF2F2-CCEF-450D-8179-3212962702D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549E447-CED2-4710-83B7-70198B0BED26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DE2A-9B41-4931-B746-3A5B7D60EC4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836613"/>
            <a:ext cx="41005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10051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672FE59-C09B-45A4-9BCA-21EAEE38199D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036C-982A-4EEB-AE33-955653C7409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9EB460C-73A2-41DF-BF67-0E95BF4CAFC8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77759-06F3-44AA-BA5A-EC750D7235B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42EF583-502A-4A35-A133-FA1AEB91C109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74CEB-88F6-48D7-92F1-4BEBE3BE017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E845EC6-7BBA-433C-BA52-D715CF035D8B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409E8-AEBE-4E26-89E3-2B2E3D25066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5DCACA2-254B-4F54-BF80-CBA5E3CC598B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22300-01FB-44C2-8BDF-D81D9CB77E1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15C9ED7-DFFB-48D4-AB04-CAA311784A6A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7E62C-DBD5-4876-9B22-89FC1A1FF34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165850"/>
            <a:ext cx="532923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da-DK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36613"/>
            <a:ext cx="8353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3"/>
            <a:r>
              <a:rPr lang="da-DK" smtClean="0"/>
              <a:t>Femte niveau</a:t>
            </a: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0" y="5734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30188"/>
            <a:ext cx="8424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Titel på slide</a:t>
            </a:r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389688"/>
            <a:ext cx="12239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03D757DC-63EB-43E3-B779-87916C12E741}" type="datetime1">
              <a:rPr lang="da-DK"/>
              <a:pPr/>
              <a:t>25-05-2012</a:t>
            </a:fld>
            <a:endParaRPr lang="da-DK"/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86513"/>
            <a:ext cx="422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7DFC7B0-12D3-4F70-B237-933EC4D79252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49178" name="Picture 26" descr="unic-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22975" y="6153150"/>
            <a:ext cx="27273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395288" y="647700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cut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ct val="3000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spcBef>
          <a:spcPct val="0"/>
        </a:spcBef>
        <a:spcAft>
          <a:spcPct val="3000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295400" indent="-381000" algn="l" rtl="0" eaLnBrk="1" fontAlgn="base" hangingPunct="1">
        <a:spcBef>
          <a:spcPct val="0"/>
        </a:spcBef>
        <a:spcAft>
          <a:spcPct val="3000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752600" indent="-381000" algn="l" rtl="0" eaLnBrk="1" fontAlgn="base" hangingPunct="1">
        <a:spcBef>
          <a:spcPct val="0"/>
        </a:spcBef>
        <a:spcAft>
          <a:spcPct val="3000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4pPr>
      <a:lvl5pPr marL="2209800" indent="-381000" algn="l" rtl="0" eaLnBrk="1" fontAlgn="base" hangingPunct="1">
        <a:spcBef>
          <a:spcPct val="0"/>
        </a:spcBef>
        <a:spcAft>
          <a:spcPct val="5000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5pPr>
      <a:lvl6pPr marL="2667000" indent="-381000" algn="l" rtl="0" eaLnBrk="1" fontAlgn="base" hangingPunct="1">
        <a:spcBef>
          <a:spcPct val="0"/>
        </a:spcBef>
        <a:spcAft>
          <a:spcPct val="5000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6pPr>
      <a:lvl7pPr marL="3124200" indent="-381000" algn="l" rtl="0" eaLnBrk="1" fontAlgn="base" hangingPunct="1">
        <a:spcBef>
          <a:spcPct val="0"/>
        </a:spcBef>
        <a:spcAft>
          <a:spcPct val="5000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7pPr>
      <a:lvl8pPr marL="3581400" indent="-381000" algn="l" rtl="0" eaLnBrk="1" fontAlgn="base" hangingPunct="1">
        <a:spcBef>
          <a:spcPct val="0"/>
        </a:spcBef>
        <a:spcAft>
          <a:spcPct val="5000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8pPr>
      <a:lvl9pPr marL="4038600" indent="-381000" algn="l" rtl="0" eaLnBrk="1" fontAlgn="base" hangingPunct="1">
        <a:spcBef>
          <a:spcPct val="0"/>
        </a:spcBef>
        <a:spcAft>
          <a:spcPct val="5000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levplanvejledning.d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dmsys.uni-c.dk/elevplan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vplanvejledning.dkliggerklip/" TargetMode="External"/><Relationship Id="rId2" Type="http://schemas.openxmlformats.org/officeDocument/2006/relationships/hyperlink" Target="http://www.elevplan.d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43608" y="4653136"/>
            <a:ext cx="6769100" cy="366713"/>
          </a:xfrm>
        </p:spPr>
        <p:txBody>
          <a:bodyPr/>
          <a:lstStyle/>
          <a:p>
            <a:r>
              <a:rPr lang="da-DK" dirty="0" smtClean="0"/>
              <a:t>Folmer Kjær, projektleder for Elevplan</a:t>
            </a: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042988" y="2470150"/>
            <a:ext cx="7489452" cy="2185214"/>
          </a:xfrm>
        </p:spPr>
        <p:txBody>
          <a:bodyPr/>
          <a:lstStyle/>
          <a:p>
            <a:r>
              <a:rPr lang="da-DK" dirty="0"/>
              <a:t>Virksomhedens brug af </a:t>
            </a:r>
            <a:r>
              <a:rPr lang="da-DK" dirty="0" smtClean="0"/>
              <a:t>Elevplan </a:t>
            </a:r>
            <a:br>
              <a:rPr lang="da-DK" dirty="0" smtClean="0"/>
            </a:br>
            <a:r>
              <a:rPr lang="da-DK" dirty="0" smtClean="0"/>
              <a:t>og</a:t>
            </a:r>
            <a:br>
              <a:rPr lang="da-DK" dirty="0" smtClean="0"/>
            </a:br>
            <a:r>
              <a:rPr lang="da-DK" dirty="0" smtClean="0"/>
              <a:t>Skolepraktik i Elevplan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Virksomhedens adgangskoder i </a:t>
            </a:r>
            <a:r>
              <a:rPr lang="da-DK" dirty="0" err="1" smtClean="0"/>
              <a:t>Elepvlan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Virksomhed der har været logget på 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26" y="1627522"/>
            <a:ext cx="9160726" cy="523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74065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er hvem i virksomheden og hvem kan hvad?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Klik på virksomhedsnavnet for at få flere infos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49" y="1340768"/>
            <a:ext cx="71247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044" y="2204864"/>
            <a:ext cx="7172325" cy="337185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0776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Version 12.2 – efterår 2012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a-DK" dirty="0" smtClean="0"/>
              <a:t>SKP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674417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SKP faciliteter udvides kraftigt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Ny side til SKP instruktører</a:t>
            </a:r>
          </a:p>
          <a:p>
            <a:r>
              <a:rPr lang="da-DK" dirty="0" smtClean="0"/>
              <a:t>Evaluering af praktikmål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13</a:t>
            </a:fld>
            <a:endParaRPr lang="da-DK"/>
          </a:p>
        </p:txBody>
      </p:sp>
      <p:pic>
        <p:nvPicPr>
          <p:cNvPr id="7" name="Billede 6" descr="Y:\Kravspecifikationer\EPLAN-614 - SKP medarbejder og elever\SKP ELEV 2_v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6361" y="620688"/>
            <a:ext cx="4930775" cy="505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918269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SKP udvidelser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Planlægning af arbejdsopgaver i SKP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14</a:t>
            </a:fld>
            <a:endParaRPr lang="da-DK"/>
          </a:p>
        </p:txBody>
      </p:sp>
      <p:pic>
        <p:nvPicPr>
          <p:cNvPr id="7" name="Billede 6" descr="C:\Users\z3ily\Desktop\614\Skole- og pratikperioder_s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09356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191387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a-DK" dirty="0" smtClean="0"/>
              <a:t>Ny Mesterlæreelev i Elevplan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273080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 Mesterlæreelever og Elevplan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/>
              <a:t>Opret den mulige ny mesterlære elev i EASY-A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Brug Elevplan til afklaring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Opret aftale i EASY-P hvis afklaring fører til aftale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16</a:t>
            </a:fld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91440"/>
            <a:ext cx="6948264" cy="486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47335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Planer for 2012 som de ser ud medio april 2012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a-DK" dirty="0" smtClean="0"/>
              <a:t>Nyheder i 2012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856504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12.1 Ultimo maj 2012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SMS ved oprettelse af skemanote</a:t>
            </a:r>
          </a:p>
          <a:p>
            <a:r>
              <a:rPr lang="da-DK" dirty="0" smtClean="0"/>
              <a:t>Kuffert – avanceret materialehåndtering</a:t>
            </a:r>
          </a:p>
          <a:p>
            <a:r>
              <a:rPr lang="da-DK" dirty="0" smtClean="0"/>
              <a:t>Nyt forbedret skema med mange nye faciliteter</a:t>
            </a:r>
          </a:p>
          <a:p>
            <a:r>
              <a:rPr lang="da-DK" dirty="0" smtClean="0"/>
              <a:t>Elevers fraværsbesked kan ses af Mester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18</a:t>
            </a:fld>
            <a:endParaRPr lang="da-DK"/>
          </a:p>
        </p:txBody>
      </p:sp>
      <p:pic>
        <p:nvPicPr>
          <p:cNvPr id="1025" name="Picture 1" descr="C:\Users\fkj\AppData\Local\Microsoft\Windows\Temporary Internet Files\Content.IE5\WEPM62D9\MP9004385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762" y="2636912"/>
            <a:ext cx="4602553" cy="30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75645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 og ønsker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Vejledning: Kig ind på </a:t>
            </a:r>
            <a:r>
              <a:rPr lang="da-DK" dirty="0" smtClean="0">
                <a:hlinkClick r:id="rId2"/>
              </a:rPr>
              <a:t>www.elevplanvejledning.dk</a:t>
            </a:r>
            <a:r>
              <a:rPr lang="da-DK" dirty="0" smtClean="0"/>
              <a:t> 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19</a:t>
            </a:fld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214438"/>
            <a:ext cx="60674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02593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Elevplan og virksomhederne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764704"/>
            <a:ext cx="8353425" cy="4752975"/>
          </a:xfrm>
        </p:spPr>
        <p:txBody>
          <a:bodyPr/>
          <a:lstStyle/>
          <a:p>
            <a:pPr lvl="0"/>
            <a:r>
              <a:rPr lang="da-DK" b="1" dirty="0" smtClean="0"/>
              <a:t>Bruges Elevplan af virksomhederne</a:t>
            </a:r>
            <a:r>
              <a:rPr lang="da-DK" dirty="0" smtClean="0"/>
              <a:t>?</a:t>
            </a:r>
          </a:p>
          <a:p>
            <a:pPr lvl="1"/>
            <a:r>
              <a:rPr lang="da-DK" sz="1800" dirty="0" smtClean="0"/>
              <a:t>10.000 </a:t>
            </a:r>
            <a:r>
              <a:rPr lang="da-DK" sz="1800" dirty="0"/>
              <a:t>Elevplanbrugere logger sig på som </a:t>
            </a:r>
            <a:r>
              <a:rPr lang="da-DK" sz="1800" dirty="0" smtClean="0"/>
              <a:t>virksomhedsmedarbejder</a:t>
            </a:r>
            <a:endParaRPr lang="da-DK" sz="1800" dirty="0"/>
          </a:p>
          <a:p>
            <a:pPr lvl="1"/>
            <a:r>
              <a:rPr lang="da-DK" sz="1800" dirty="0"/>
              <a:t>Mere end </a:t>
            </a:r>
            <a:r>
              <a:rPr lang="da-DK" sz="1800" dirty="0" smtClean="0"/>
              <a:t>45 </a:t>
            </a:r>
            <a:r>
              <a:rPr lang="da-DK" sz="1800" dirty="0"/>
              <a:t>% af eleverne med en uddannelsesaftale er i en virksomhed, hvor </a:t>
            </a:r>
            <a:r>
              <a:rPr lang="da-DK" sz="1800" dirty="0" smtClean="0"/>
              <a:t>virksomheden </a:t>
            </a:r>
            <a:r>
              <a:rPr lang="da-DK" sz="1800" dirty="0"/>
              <a:t>har været logget på Elevplan, mere end 5 gange indenfor det seneste år</a:t>
            </a:r>
          </a:p>
          <a:p>
            <a:r>
              <a:rPr lang="da-DK" b="1" dirty="0"/>
              <a:t>Hvor kommer Elevplans informationer fra?</a:t>
            </a:r>
          </a:p>
          <a:p>
            <a:pPr lvl="1"/>
            <a:r>
              <a:rPr lang="da-DK" sz="1800" dirty="0"/>
              <a:t>Hvilke oplysninger kommer fra EASY-P ind i Elevplan? </a:t>
            </a:r>
            <a:r>
              <a:rPr lang="da-DK" sz="1800" dirty="0" smtClean="0"/>
              <a:t>Og </a:t>
            </a:r>
            <a:r>
              <a:rPr lang="da-DK" sz="1800" dirty="0"/>
              <a:t>hvilke kommer fra EASY-A</a:t>
            </a:r>
            <a:r>
              <a:rPr lang="da-DK" sz="1800" dirty="0" smtClean="0"/>
              <a:t>? og hvilke fra Praktikpladsen.dk</a:t>
            </a:r>
            <a:endParaRPr lang="da-DK" sz="1800" dirty="0"/>
          </a:p>
          <a:p>
            <a:r>
              <a:rPr lang="da-DK" b="1" dirty="0"/>
              <a:t>Hvad kan virksomheden se i Elevplan?</a:t>
            </a:r>
            <a:r>
              <a:rPr lang="da-DK" dirty="0"/>
              <a:t> </a:t>
            </a:r>
            <a:endParaRPr lang="da-DK" dirty="0" smtClean="0"/>
          </a:p>
          <a:p>
            <a:pPr lvl="1"/>
            <a:r>
              <a:rPr lang="da-DK" sz="1800" dirty="0" smtClean="0"/>
              <a:t>Hvordan </a:t>
            </a:r>
            <a:r>
              <a:rPr lang="da-DK" sz="1800" dirty="0"/>
              <a:t>kan virksomheden  følge elevernes fravær, se deres karakterer og hvordan kan virksomheden afvinke praktikmål og i øvrigt følge elevernes undervisning på skoleopholdene. </a:t>
            </a:r>
          </a:p>
          <a:p>
            <a:pPr lvl="1"/>
            <a:r>
              <a:rPr lang="da-DK" sz="1800" dirty="0"/>
              <a:t>Elevens dokumentation af at være aktivt praktiksøgende demonstreres</a:t>
            </a:r>
          </a:p>
          <a:p>
            <a:pPr lvl="1"/>
            <a:r>
              <a:rPr lang="da-DK" sz="1800" dirty="0"/>
              <a:t>Workshoppen giver mulighed for, at komme med ønsker fra EASY-P til Elevplan.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7582364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 og ønsker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Nyheder </a:t>
            </a:r>
            <a:r>
              <a:rPr lang="da-DK" dirty="0"/>
              <a:t>og drifts info – kig ind på </a:t>
            </a:r>
            <a:r>
              <a:rPr lang="da-DK" dirty="0">
                <a:hlinkClick r:id="rId2"/>
              </a:rPr>
              <a:t>http://</a:t>
            </a:r>
            <a:r>
              <a:rPr lang="da-DK" dirty="0" smtClean="0">
                <a:hlinkClick r:id="rId2"/>
              </a:rPr>
              <a:t>www.admsys.uni-c.dk/elevplan/index.html</a:t>
            </a:r>
            <a:r>
              <a:rPr lang="da-DK" dirty="0" smtClean="0"/>
              <a:t> 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20</a:t>
            </a:fld>
            <a:endParaRPr lang="da-D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75" y="1556792"/>
            <a:ext cx="92011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3591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EASY-P oplysninger i Elevplan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510" y="692696"/>
            <a:ext cx="6928797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3471549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Vi kigger indenfor hos en virksomhed og ser Elevplan med dennes øjne  </a:t>
            </a:r>
            <a:r>
              <a:rPr lang="da-DK" dirty="0" smtClean="0">
                <a:hlinkClick r:id="rId2"/>
              </a:rPr>
              <a:t>www.elevplan.dk</a:t>
            </a:r>
            <a:r>
              <a:rPr lang="da-DK" dirty="0" smtClean="0"/>
              <a:t> </a:t>
            </a:r>
            <a:endParaRPr lang="da-DK" dirty="0"/>
          </a:p>
          <a:p>
            <a:r>
              <a:rPr lang="da-DK" dirty="0" smtClean="0"/>
              <a:t>På </a:t>
            </a:r>
            <a:r>
              <a:rPr lang="da-DK" dirty="0" smtClean="0">
                <a:hlinkClick r:id="rId3"/>
              </a:rPr>
              <a:t>www.elevplanvejledning.dk </a:t>
            </a:r>
            <a:r>
              <a:rPr lang="da-DK" dirty="0" smtClean="0"/>
              <a:t> ligger der vejledninger det viser Elevplan set med virksomhedens øjne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742175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a-DK" dirty="0"/>
              <a:t>SOSU: De enkelte praktikophold indtastes i EASY-A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1500"/>
            <a:ext cx="888682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88946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BFBC-5C80-4024-879F-A3BF63E5FF2E}" type="slidenum">
              <a:rPr lang="da-DK"/>
              <a:pPr/>
              <a:t>6</a:t>
            </a:fld>
            <a:endParaRPr lang="da-DK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Fordele ved brug af Elevplan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4320480" cy="4729336"/>
          </a:xfrm>
        </p:spPr>
        <p:txBody>
          <a:bodyPr/>
          <a:lstStyle/>
          <a:p>
            <a:r>
              <a:rPr lang="da-DK" dirty="0"/>
              <a:t>Virksomheden kan </a:t>
            </a:r>
            <a:r>
              <a:rPr lang="da-DK" dirty="0" err="1"/>
              <a:t>on-line</a:t>
            </a:r>
            <a:r>
              <a:rPr lang="da-DK" dirty="0"/>
              <a:t> se:</a:t>
            </a:r>
          </a:p>
          <a:p>
            <a:pPr lvl="1"/>
            <a:r>
              <a:rPr lang="da-DK" sz="1600" dirty="0"/>
              <a:t>Kommende skoleophold</a:t>
            </a:r>
          </a:p>
          <a:p>
            <a:pPr lvl="1"/>
            <a:r>
              <a:rPr lang="da-DK" sz="1600" dirty="0"/>
              <a:t>Elevens fravær</a:t>
            </a:r>
          </a:p>
          <a:p>
            <a:pPr lvl="1"/>
            <a:r>
              <a:rPr lang="da-DK" sz="1600" dirty="0"/>
              <a:t>Elevens opnåede karakterer</a:t>
            </a:r>
          </a:p>
          <a:p>
            <a:pPr lvl="1"/>
            <a:r>
              <a:rPr lang="da-DK" sz="1600" dirty="0"/>
              <a:t>Praktikmål for eleven</a:t>
            </a:r>
          </a:p>
          <a:p>
            <a:pPr lvl="1"/>
            <a:r>
              <a:rPr lang="da-DK" sz="1600" dirty="0"/>
              <a:t>Gennemførte undervisningsforløb</a:t>
            </a:r>
          </a:p>
          <a:p>
            <a:pPr lvl="1"/>
            <a:r>
              <a:rPr lang="da-DK" sz="1600" dirty="0"/>
              <a:t>Egne oprettede </a:t>
            </a:r>
            <a:r>
              <a:rPr lang="da-DK" sz="1600" dirty="0" smtClean="0"/>
              <a:t>praktikaktiviteter</a:t>
            </a:r>
          </a:p>
          <a:p>
            <a:pPr lvl="1"/>
            <a:r>
              <a:rPr lang="da-DK" sz="1600" dirty="0" smtClean="0">
                <a:solidFill>
                  <a:schemeClr val="bg1">
                    <a:lumMod val="65000"/>
                  </a:schemeClr>
                </a:solidFill>
              </a:rPr>
              <a:t>F 2012: Elevens fraværsbesked</a:t>
            </a:r>
          </a:p>
          <a:p>
            <a:pPr lvl="1"/>
            <a:r>
              <a:rPr lang="da-DK" sz="1600" dirty="0" smtClean="0">
                <a:solidFill>
                  <a:schemeClr val="bg1">
                    <a:lumMod val="65000"/>
                  </a:schemeClr>
                </a:solidFill>
              </a:rPr>
              <a:t>E 2012: Skolevejledninger</a:t>
            </a:r>
          </a:p>
          <a:p>
            <a:pPr lvl="1"/>
            <a:r>
              <a:rPr lang="da-DK" sz="1600" dirty="0" smtClean="0">
                <a:solidFill>
                  <a:schemeClr val="bg1">
                    <a:lumMod val="65000"/>
                  </a:schemeClr>
                </a:solidFill>
              </a:rPr>
              <a:t>E 2012: Andet fra EASY-As filarkiv</a:t>
            </a:r>
          </a:p>
          <a:p>
            <a:r>
              <a:rPr lang="da-DK" dirty="0" smtClean="0"/>
              <a:t>Virksomheden kan selv:</a:t>
            </a:r>
          </a:p>
          <a:p>
            <a:pPr lvl="1"/>
            <a:r>
              <a:rPr lang="da-DK" sz="1600" dirty="0" smtClean="0"/>
              <a:t>Oprette oplæringsansvarlige</a:t>
            </a:r>
          </a:p>
          <a:p>
            <a:pPr lvl="1"/>
            <a:r>
              <a:rPr lang="da-DK" sz="1600" dirty="0" smtClean="0"/>
              <a:t>Oprette praktikaktiviteter</a:t>
            </a:r>
          </a:p>
          <a:p>
            <a:pPr lvl="1"/>
            <a:r>
              <a:rPr lang="da-DK" sz="1600" dirty="0" smtClean="0">
                <a:solidFill>
                  <a:schemeClr val="bg1">
                    <a:lumMod val="65000"/>
                  </a:schemeClr>
                </a:solidFill>
              </a:rPr>
              <a:t>F 2013: oprette praktikerklæringer</a:t>
            </a:r>
            <a:endParaRPr lang="da-DK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4499992" y="1700808"/>
            <a:ext cx="4534718" cy="386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 dirty="0">
                <a:latin typeface="Frutiger 55" pitchFamily="34" charset="0"/>
              </a:rPr>
              <a:t>Skolen kan: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600" dirty="0">
                <a:latin typeface="Frutiger 55" pitchFamily="34" charset="0"/>
              </a:rPr>
              <a:t>Spare opkald fra virksomheder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600" dirty="0" smtClean="0">
                <a:latin typeface="Frutiger 55" pitchFamily="34" charset="0"/>
              </a:rPr>
              <a:t>Sende e-mail til den rette person pr. elev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600" dirty="0" smtClean="0">
                <a:latin typeface="Frutiger 55" pitchFamily="34" charset="0"/>
              </a:rPr>
              <a:t>”Sende sikker E-mail” </a:t>
            </a:r>
            <a:r>
              <a:rPr lang="da-DK" sz="1600" dirty="0" smtClean="0">
                <a:solidFill>
                  <a:schemeClr val="bg1">
                    <a:lumMod val="65000"/>
                  </a:schemeClr>
                </a:solidFill>
                <a:latin typeface="Frutiger 55" pitchFamily="34" charset="0"/>
              </a:rPr>
              <a:t>– udvides E 2012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600" dirty="0" smtClean="0">
                <a:solidFill>
                  <a:schemeClr val="bg1">
                    <a:lumMod val="65000"/>
                  </a:schemeClr>
                </a:solidFill>
                <a:latin typeface="Frutiger 55" pitchFamily="34" charset="0"/>
              </a:rPr>
              <a:t>E 2012: redigere virksomheder i Elevplan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600" dirty="0" smtClean="0">
                <a:latin typeface="Frutiger 55" pitchFamily="34" charset="0"/>
              </a:rPr>
              <a:t>Tilbyde </a:t>
            </a:r>
            <a:r>
              <a:rPr lang="da-DK" sz="1600" dirty="0">
                <a:latin typeface="Frutiger 55" pitchFamily="34" charset="0"/>
              </a:rPr>
              <a:t>net-baserede og aktuelle informationer om fravær, planlagte skoleophold, gennemførte og planlagte læringsforløb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600" dirty="0" err="1">
                <a:latin typeface="Frutiger 55" pitchFamily="34" charset="0"/>
              </a:rPr>
              <a:t>On-line</a:t>
            </a:r>
            <a:r>
              <a:rPr lang="da-DK" sz="1600" dirty="0">
                <a:latin typeface="Frutiger 55" pitchFamily="34" charset="0"/>
              </a:rPr>
              <a:t> følge elevens arbejde i virksomheden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1600" dirty="0">
                <a:latin typeface="Frutiger 55" pitchFamily="34" charset="0"/>
              </a:rPr>
              <a:t>Se opnåede praktikmål</a:t>
            </a:r>
          </a:p>
        </p:txBody>
      </p:sp>
      <p:sp>
        <p:nvSpPr>
          <p:cNvPr id="233478" name="Infopage"/>
          <p:cNvSpPr>
            <a:spLocks noEditPoints="1" noChangeArrowheads="1"/>
          </p:cNvSpPr>
          <p:nvPr/>
        </p:nvSpPr>
        <p:spPr bwMode="auto">
          <a:xfrm>
            <a:off x="7791450" y="13090"/>
            <a:ext cx="1352550" cy="18954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479859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3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3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  <p:bldP spid="233476" grpId="0"/>
      <p:bldP spid="2334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”Systemerne”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folHlink"/>
                </a:solidFill>
              </a:rPr>
              <a:t>CØSA: </a:t>
            </a:r>
            <a:r>
              <a:rPr lang="da-DK" dirty="0" err="1">
                <a:solidFill>
                  <a:schemeClr val="folHlink"/>
                </a:solidFill>
              </a:rPr>
              <a:t>UVMs</a:t>
            </a:r>
            <a:r>
              <a:rPr lang="da-DK" dirty="0">
                <a:solidFill>
                  <a:schemeClr val="folHlink"/>
                </a:solidFill>
              </a:rPr>
              <a:t> styring af uddannelsesmodeller m.m.</a:t>
            </a:r>
          </a:p>
          <a:p>
            <a:r>
              <a:rPr lang="da-DK" dirty="0">
                <a:solidFill>
                  <a:schemeClr val="folHlink"/>
                </a:solidFill>
              </a:rPr>
              <a:t>EASY-F: ”omstillingsbord”</a:t>
            </a:r>
            <a:br>
              <a:rPr lang="da-DK" dirty="0">
                <a:solidFill>
                  <a:schemeClr val="folHlink"/>
                </a:solidFill>
              </a:rPr>
            </a:br>
            <a:endParaRPr lang="da-DK" dirty="0">
              <a:solidFill>
                <a:schemeClr val="folHlink"/>
              </a:solidFill>
            </a:endParaRPr>
          </a:p>
          <a:p>
            <a:r>
              <a:rPr lang="da-DK" dirty="0"/>
              <a:t>EASY-A: Skolens styring af elever, hold og fag m.m.</a:t>
            </a:r>
          </a:p>
          <a:p>
            <a:r>
              <a:rPr lang="da-DK" dirty="0"/>
              <a:t>EASY-P: Skolens registrering og håndtering af praktikaftaler m.m.</a:t>
            </a:r>
          </a:p>
          <a:p>
            <a:r>
              <a:rPr lang="da-DK" dirty="0"/>
              <a:t>Elevplan: Elevens uddannelsesplan og bog, skolens </a:t>
            </a:r>
            <a:r>
              <a:rPr lang="da-DK" dirty="0" err="1"/>
              <a:t>uv.plan</a:t>
            </a:r>
            <a:r>
              <a:rPr lang="da-DK" dirty="0"/>
              <a:t> og virksomhedens praktikplan m.m.</a:t>
            </a:r>
          </a:p>
          <a:p>
            <a:r>
              <a:rPr lang="da-DK" dirty="0"/>
              <a:t>Praktikpladsen: Mødested for virksomheder og elever </a:t>
            </a:r>
            <a:r>
              <a:rPr lang="da-DK" dirty="0" err="1"/>
              <a:t>mhp</a:t>
            </a:r>
            <a:r>
              <a:rPr lang="da-DK" dirty="0"/>
              <a:t>. at få elever i lære</a:t>
            </a:r>
          </a:p>
          <a:p>
            <a:r>
              <a:rPr lang="da-DK" dirty="0"/>
              <a:t>P+ (Praktikplus): Skolens værktøj til opsøgende arbejde</a:t>
            </a:r>
          </a:p>
        </p:txBody>
      </p:sp>
    </p:spTree>
    <p:extLst>
      <p:ext uri="{BB962C8B-B14F-4D97-AF65-F5344CB8AC3E}">
        <p14:creationId xmlns:p14="http://schemas.microsoft.com/office/powerpoint/2010/main" xmlns="" val="31628541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9623-4D40-47D4-9324-E6EA9FDC37BC}" type="slidenum">
              <a:rPr lang="da-DK"/>
              <a:pPr/>
              <a:t>8</a:t>
            </a:fld>
            <a:endParaRPr lang="da-DK"/>
          </a:p>
        </p:txBody>
      </p:sp>
      <p:grpSp>
        <p:nvGrpSpPr>
          <p:cNvPr id="90120" name="Group 8"/>
          <p:cNvGrpSpPr>
            <a:grpSpLocks/>
          </p:cNvGrpSpPr>
          <p:nvPr/>
        </p:nvGrpSpPr>
        <p:grpSpPr bwMode="auto">
          <a:xfrm>
            <a:off x="539750" y="1454494"/>
            <a:ext cx="711200" cy="862013"/>
            <a:chOff x="2314" y="2142"/>
            <a:chExt cx="448" cy="543"/>
          </a:xfrm>
        </p:grpSpPr>
        <p:sp>
          <p:nvSpPr>
            <p:cNvPr id="90118" name="Freeform 6"/>
            <p:cNvSpPr>
              <a:spLocks/>
            </p:cNvSpPr>
            <p:nvPr/>
          </p:nvSpPr>
          <p:spPr bwMode="auto">
            <a:xfrm>
              <a:off x="2314" y="2209"/>
              <a:ext cx="448" cy="476"/>
            </a:xfrm>
            <a:custGeom>
              <a:avLst/>
              <a:gdLst>
                <a:gd name="T0" fmla="*/ 0 w 525"/>
                <a:gd name="T1" fmla="*/ 0 h 558"/>
                <a:gd name="T2" fmla="*/ 0 w 525"/>
                <a:gd name="T3" fmla="*/ 480 h 558"/>
                <a:gd name="T4" fmla="*/ 525 w 525"/>
                <a:gd name="T5" fmla="*/ 480 h 558"/>
                <a:gd name="T6" fmla="*/ 525 w 525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8">
                  <a:moveTo>
                    <a:pt x="0" y="0"/>
                  </a:moveTo>
                  <a:cubicBezTo>
                    <a:pt x="0" y="0"/>
                    <a:pt x="0" y="480"/>
                    <a:pt x="0" y="480"/>
                  </a:cubicBezTo>
                  <a:cubicBezTo>
                    <a:pt x="0" y="558"/>
                    <a:pt x="525" y="558"/>
                    <a:pt x="525" y="480"/>
                  </a:cubicBezTo>
                  <a:cubicBezTo>
                    <a:pt x="525" y="480"/>
                    <a:pt x="525" y="0"/>
                    <a:pt x="525" y="0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auto">
            <a:xfrm>
              <a:off x="2314" y="2142"/>
              <a:ext cx="448" cy="134"/>
            </a:xfrm>
            <a:custGeom>
              <a:avLst/>
              <a:gdLst>
                <a:gd name="T0" fmla="*/ 0 w 525"/>
                <a:gd name="T1" fmla="*/ 78 h 156"/>
                <a:gd name="T2" fmla="*/ 525 w 525"/>
                <a:gd name="T3" fmla="*/ 78 h 156"/>
                <a:gd name="T4" fmla="*/ 0 w 525"/>
                <a:gd name="T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156">
                  <a:moveTo>
                    <a:pt x="0" y="78"/>
                  </a:moveTo>
                  <a:cubicBezTo>
                    <a:pt x="0" y="156"/>
                    <a:pt x="525" y="156"/>
                    <a:pt x="525" y="78"/>
                  </a:cubicBezTo>
                  <a:cubicBezTo>
                    <a:pt x="525" y="0"/>
                    <a:pt x="0" y="0"/>
                    <a:pt x="0" y="78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04515" y="774825"/>
            <a:ext cx="527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800" dirty="0"/>
              <a:t>Dele af de relevante </a:t>
            </a:r>
            <a:r>
              <a:rPr lang="da-DK" sz="1800" dirty="0" err="1"/>
              <a:t>dataflow</a:t>
            </a:r>
            <a:r>
              <a:rPr lang="da-DK" sz="1800" dirty="0"/>
              <a:t> i de involverede systemer</a:t>
            </a:r>
          </a:p>
        </p:txBody>
      </p:sp>
      <p:grpSp>
        <p:nvGrpSpPr>
          <p:cNvPr id="90122" name="Group 10"/>
          <p:cNvGrpSpPr>
            <a:grpSpLocks/>
          </p:cNvGrpSpPr>
          <p:nvPr/>
        </p:nvGrpSpPr>
        <p:grpSpPr bwMode="auto">
          <a:xfrm>
            <a:off x="2268538" y="1454494"/>
            <a:ext cx="711200" cy="862013"/>
            <a:chOff x="2314" y="2142"/>
            <a:chExt cx="448" cy="543"/>
          </a:xfrm>
        </p:grpSpPr>
        <p:sp>
          <p:nvSpPr>
            <p:cNvPr id="90123" name="Freeform 11"/>
            <p:cNvSpPr>
              <a:spLocks/>
            </p:cNvSpPr>
            <p:nvPr/>
          </p:nvSpPr>
          <p:spPr bwMode="auto">
            <a:xfrm>
              <a:off x="2314" y="2209"/>
              <a:ext cx="448" cy="476"/>
            </a:xfrm>
            <a:custGeom>
              <a:avLst/>
              <a:gdLst>
                <a:gd name="T0" fmla="*/ 0 w 525"/>
                <a:gd name="T1" fmla="*/ 0 h 558"/>
                <a:gd name="T2" fmla="*/ 0 w 525"/>
                <a:gd name="T3" fmla="*/ 480 h 558"/>
                <a:gd name="T4" fmla="*/ 525 w 525"/>
                <a:gd name="T5" fmla="*/ 480 h 558"/>
                <a:gd name="T6" fmla="*/ 525 w 525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8">
                  <a:moveTo>
                    <a:pt x="0" y="0"/>
                  </a:moveTo>
                  <a:cubicBezTo>
                    <a:pt x="0" y="0"/>
                    <a:pt x="0" y="480"/>
                    <a:pt x="0" y="480"/>
                  </a:cubicBezTo>
                  <a:cubicBezTo>
                    <a:pt x="0" y="558"/>
                    <a:pt x="525" y="558"/>
                    <a:pt x="525" y="480"/>
                  </a:cubicBezTo>
                  <a:cubicBezTo>
                    <a:pt x="525" y="480"/>
                    <a:pt x="525" y="0"/>
                    <a:pt x="525" y="0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auto">
            <a:xfrm>
              <a:off x="2314" y="2142"/>
              <a:ext cx="448" cy="134"/>
            </a:xfrm>
            <a:custGeom>
              <a:avLst/>
              <a:gdLst>
                <a:gd name="T0" fmla="*/ 0 w 525"/>
                <a:gd name="T1" fmla="*/ 78 h 156"/>
                <a:gd name="T2" fmla="*/ 525 w 525"/>
                <a:gd name="T3" fmla="*/ 78 h 156"/>
                <a:gd name="T4" fmla="*/ 0 w 525"/>
                <a:gd name="T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156">
                  <a:moveTo>
                    <a:pt x="0" y="78"/>
                  </a:moveTo>
                  <a:cubicBezTo>
                    <a:pt x="0" y="156"/>
                    <a:pt x="525" y="156"/>
                    <a:pt x="525" y="78"/>
                  </a:cubicBezTo>
                  <a:cubicBezTo>
                    <a:pt x="525" y="0"/>
                    <a:pt x="0" y="0"/>
                    <a:pt x="0" y="78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90125" name="Group 13"/>
          <p:cNvGrpSpPr>
            <a:grpSpLocks/>
          </p:cNvGrpSpPr>
          <p:nvPr/>
        </p:nvGrpSpPr>
        <p:grpSpPr bwMode="auto">
          <a:xfrm>
            <a:off x="7451725" y="1454494"/>
            <a:ext cx="711200" cy="862013"/>
            <a:chOff x="2314" y="2142"/>
            <a:chExt cx="448" cy="543"/>
          </a:xfrm>
        </p:grpSpPr>
        <p:sp>
          <p:nvSpPr>
            <p:cNvPr id="90126" name="Freeform 14"/>
            <p:cNvSpPr>
              <a:spLocks/>
            </p:cNvSpPr>
            <p:nvPr/>
          </p:nvSpPr>
          <p:spPr bwMode="auto">
            <a:xfrm>
              <a:off x="2314" y="2209"/>
              <a:ext cx="448" cy="476"/>
            </a:xfrm>
            <a:custGeom>
              <a:avLst/>
              <a:gdLst>
                <a:gd name="T0" fmla="*/ 0 w 525"/>
                <a:gd name="T1" fmla="*/ 0 h 558"/>
                <a:gd name="T2" fmla="*/ 0 w 525"/>
                <a:gd name="T3" fmla="*/ 480 h 558"/>
                <a:gd name="T4" fmla="*/ 525 w 525"/>
                <a:gd name="T5" fmla="*/ 480 h 558"/>
                <a:gd name="T6" fmla="*/ 525 w 525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8">
                  <a:moveTo>
                    <a:pt x="0" y="0"/>
                  </a:moveTo>
                  <a:cubicBezTo>
                    <a:pt x="0" y="0"/>
                    <a:pt x="0" y="480"/>
                    <a:pt x="0" y="480"/>
                  </a:cubicBezTo>
                  <a:cubicBezTo>
                    <a:pt x="0" y="558"/>
                    <a:pt x="525" y="558"/>
                    <a:pt x="525" y="480"/>
                  </a:cubicBezTo>
                  <a:cubicBezTo>
                    <a:pt x="525" y="480"/>
                    <a:pt x="525" y="0"/>
                    <a:pt x="525" y="0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auto">
            <a:xfrm>
              <a:off x="2314" y="2142"/>
              <a:ext cx="448" cy="134"/>
            </a:xfrm>
            <a:custGeom>
              <a:avLst/>
              <a:gdLst>
                <a:gd name="T0" fmla="*/ 0 w 525"/>
                <a:gd name="T1" fmla="*/ 78 h 156"/>
                <a:gd name="T2" fmla="*/ 525 w 525"/>
                <a:gd name="T3" fmla="*/ 78 h 156"/>
                <a:gd name="T4" fmla="*/ 0 w 525"/>
                <a:gd name="T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156">
                  <a:moveTo>
                    <a:pt x="0" y="78"/>
                  </a:moveTo>
                  <a:cubicBezTo>
                    <a:pt x="0" y="156"/>
                    <a:pt x="525" y="156"/>
                    <a:pt x="525" y="78"/>
                  </a:cubicBezTo>
                  <a:cubicBezTo>
                    <a:pt x="525" y="0"/>
                    <a:pt x="0" y="0"/>
                    <a:pt x="0" y="78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90128" name="Group 16"/>
          <p:cNvGrpSpPr>
            <a:grpSpLocks/>
          </p:cNvGrpSpPr>
          <p:nvPr/>
        </p:nvGrpSpPr>
        <p:grpSpPr bwMode="auto">
          <a:xfrm>
            <a:off x="2268538" y="3254719"/>
            <a:ext cx="711200" cy="862013"/>
            <a:chOff x="2314" y="2142"/>
            <a:chExt cx="448" cy="543"/>
          </a:xfrm>
        </p:grpSpPr>
        <p:sp>
          <p:nvSpPr>
            <p:cNvPr id="90129" name="Freeform 17"/>
            <p:cNvSpPr>
              <a:spLocks/>
            </p:cNvSpPr>
            <p:nvPr/>
          </p:nvSpPr>
          <p:spPr bwMode="auto">
            <a:xfrm>
              <a:off x="2314" y="2209"/>
              <a:ext cx="448" cy="476"/>
            </a:xfrm>
            <a:custGeom>
              <a:avLst/>
              <a:gdLst>
                <a:gd name="T0" fmla="*/ 0 w 525"/>
                <a:gd name="T1" fmla="*/ 0 h 558"/>
                <a:gd name="T2" fmla="*/ 0 w 525"/>
                <a:gd name="T3" fmla="*/ 480 h 558"/>
                <a:gd name="T4" fmla="*/ 525 w 525"/>
                <a:gd name="T5" fmla="*/ 480 h 558"/>
                <a:gd name="T6" fmla="*/ 525 w 525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8">
                  <a:moveTo>
                    <a:pt x="0" y="0"/>
                  </a:moveTo>
                  <a:cubicBezTo>
                    <a:pt x="0" y="0"/>
                    <a:pt x="0" y="480"/>
                    <a:pt x="0" y="480"/>
                  </a:cubicBezTo>
                  <a:cubicBezTo>
                    <a:pt x="0" y="558"/>
                    <a:pt x="525" y="558"/>
                    <a:pt x="525" y="480"/>
                  </a:cubicBezTo>
                  <a:cubicBezTo>
                    <a:pt x="525" y="480"/>
                    <a:pt x="525" y="0"/>
                    <a:pt x="525" y="0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30" name="Freeform 18"/>
            <p:cNvSpPr>
              <a:spLocks/>
            </p:cNvSpPr>
            <p:nvPr/>
          </p:nvSpPr>
          <p:spPr bwMode="auto">
            <a:xfrm>
              <a:off x="2314" y="2142"/>
              <a:ext cx="448" cy="134"/>
            </a:xfrm>
            <a:custGeom>
              <a:avLst/>
              <a:gdLst>
                <a:gd name="T0" fmla="*/ 0 w 525"/>
                <a:gd name="T1" fmla="*/ 78 h 156"/>
                <a:gd name="T2" fmla="*/ 525 w 525"/>
                <a:gd name="T3" fmla="*/ 78 h 156"/>
                <a:gd name="T4" fmla="*/ 0 w 525"/>
                <a:gd name="T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156">
                  <a:moveTo>
                    <a:pt x="0" y="78"/>
                  </a:moveTo>
                  <a:cubicBezTo>
                    <a:pt x="0" y="156"/>
                    <a:pt x="525" y="156"/>
                    <a:pt x="525" y="78"/>
                  </a:cubicBezTo>
                  <a:cubicBezTo>
                    <a:pt x="525" y="0"/>
                    <a:pt x="0" y="0"/>
                    <a:pt x="0" y="78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596900" y="1694207"/>
            <a:ext cx="588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200"/>
              <a:t>CØSA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2262188" y="1743419"/>
            <a:ext cx="715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200"/>
              <a:t>EASY-F</a:t>
            </a:r>
          </a:p>
        </p:txBody>
      </p:sp>
      <p:grpSp>
        <p:nvGrpSpPr>
          <p:cNvPr id="90133" name="Group 21"/>
          <p:cNvGrpSpPr>
            <a:grpSpLocks/>
          </p:cNvGrpSpPr>
          <p:nvPr/>
        </p:nvGrpSpPr>
        <p:grpSpPr bwMode="auto">
          <a:xfrm>
            <a:off x="4211638" y="2751482"/>
            <a:ext cx="711200" cy="862012"/>
            <a:chOff x="2314" y="2142"/>
            <a:chExt cx="448" cy="543"/>
          </a:xfrm>
        </p:grpSpPr>
        <p:sp>
          <p:nvSpPr>
            <p:cNvPr id="90134" name="Freeform 22"/>
            <p:cNvSpPr>
              <a:spLocks/>
            </p:cNvSpPr>
            <p:nvPr/>
          </p:nvSpPr>
          <p:spPr bwMode="auto">
            <a:xfrm>
              <a:off x="2314" y="2209"/>
              <a:ext cx="448" cy="476"/>
            </a:xfrm>
            <a:custGeom>
              <a:avLst/>
              <a:gdLst>
                <a:gd name="T0" fmla="*/ 0 w 525"/>
                <a:gd name="T1" fmla="*/ 0 h 558"/>
                <a:gd name="T2" fmla="*/ 0 w 525"/>
                <a:gd name="T3" fmla="*/ 480 h 558"/>
                <a:gd name="T4" fmla="*/ 525 w 525"/>
                <a:gd name="T5" fmla="*/ 480 h 558"/>
                <a:gd name="T6" fmla="*/ 525 w 525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8">
                  <a:moveTo>
                    <a:pt x="0" y="0"/>
                  </a:moveTo>
                  <a:cubicBezTo>
                    <a:pt x="0" y="0"/>
                    <a:pt x="0" y="480"/>
                    <a:pt x="0" y="480"/>
                  </a:cubicBezTo>
                  <a:cubicBezTo>
                    <a:pt x="0" y="558"/>
                    <a:pt x="525" y="558"/>
                    <a:pt x="525" y="480"/>
                  </a:cubicBezTo>
                  <a:cubicBezTo>
                    <a:pt x="525" y="480"/>
                    <a:pt x="525" y="0"/>
                    <a:pt x="525" y="0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35" name="Freeform 23"/>
            <p:cNvSpPr>
              <a:spLocks/>
            </p:cNvSpPr>
            <p:nvPr/>
          </p:nvSpPr>
          <p:spPr bwMode="auto">
            <a:xfrm>
              <a:off x="2314" y="2142"/>
              <a:ext cx="448" cy="134"/>
            </a:xfrm>
            <a:custGeom>
              <a:avLst/>
              <a:gdLst>
                <a:gd name="T0" fmla="*/ 0 w 525"/>
                <a:gd name="T1" fmla="*/ 78 h 156"/>
                <a:gd name="T2" fmla="*/ 525 w 525"/>
                <a:gd name="T3" fmla="*/ 78 h 156"/>
                <a:gd name="T4" fmla="*/ 0 w 525"/>
                <a:gd name="T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156">
                  <a:moveTo>
                    <a:pt x="0" y="78"/>
                  </a:moveTo>
                  <a:cubicBezTo>
                    <a:pt x="0" y="156"/>
                    <a:pt x="525" y="156"/>
                    <a:pt x="525" y="78"/>
                  </a:cubicBezTo>
                  <a:cubicBezTo>
                    <a:pt x="525" y="0"/>
                    <a:pt x="0" y="0"/>
                    <a:pt x="0" y="78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4211638" y="2175219"/>
            <a:ext cx="741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1200"/>
              <a:t>EASY-A</a:t>
            </a:r>
          </a:p>
          <a:p>
            <a:pPr algn="ctr"/>
            <a:r>
              <a:rPr lang="da-DK" sz="1200"/>
              <a:t>101</a:t>
            </a:r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395288" y="1171919"/>
            <a:ext cx="5256212" cy="4530725"/>
          </a:xfrm>
          <a:prstGeom prst="rect">
            <a:avLst/>
          </a:prstGeom>
          <a:solidFill>
            <a:srgbClr val="CCFFCC">
              <a:alpha val="3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6300788" y="1167157"/>
            <a:ext cx="2447925" cy="4532312"/>
          </a:xfrm>
          <a:prstGeom prst="rect">
            <a:avLst/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2268538" y="3543644"/>
            <a:ext cx="715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200"/>
              <a:t>EASY-P</a:t>
            </a:r>
          </a:p>
        </p:txBody>
      </p:sp>
      <p:grpSp>
        <p:nvGrpSpPr>
          <p:cNvPr id="90140" name="Group 28"/>
          <p:cNvGrpSpPr>
            <a:grpSpLocks/>
          </p:cNvGrpSpPr>
          <p:nvPr/>
        </p:nvGrpSpPr>
        <p:grpSpPr bwMode="auto">
          <a:xfrm>
            <a:off x="4211638" y="1859307"/>
            <a:ext cx="711200" cy="862012"/>
            <a:chOff x="2314" y="2142"/>
            <a:chExt cx="448" cy="543"/>
          </a:xfrm>
        </p:grpSpPr>
        <p:sp>
          <p:nvSpPr>
            <p:cNvPr id="90141" name="Freeform 29"/>
            <p:cNvSpPr>
              <a:spLocks/>
            </p:cNvSpPr>
            <p:nvPr/>
          </p:nvSpPr>
          <p:spPr bwMode="auto">
            <a:xfrm>
              <a:off x="2314" y="2209"/>
              <a:ext cx="448" cy="476"/>
            </a:xfrm>
            <a:custGeom>
              <a:avLst/>
              <a:gdLst>
                <a:gd name="T0" fmla="*/ 0 w 525"/>
                <a:gd name="T1" fmla="*/ 0 h 558"/>
                <a:gd name="T2" fmla="*/ 0 w 525"/>
                <a:gd name="T3" fmla="*/ 480 h 558"/>
                <a:gd name="T4" fmla="*/ 525 w 525"/>
                <a:gd name="T5" fmla="*/ 480 h 558"/>
                <a:gd name="T6" fmla="*/ 525 w 525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8">
                  <a:moveTo>
                    <a:pt x="0" y="0"/>
                  </a:moveTo>
                  <a:cubicBezTo>
                    <a:pt x="0" y="0"/>
                    <a:pt x="0" y="480"/>
                    <a:pt x="0" y="480"/>
                  </a:cubicBezTo>
                  <a:cubicBezTo>
                    <a:pt x="0" y="558"/>
                    <a:pt x="525" y="558"/>
                    <a:pt x="525" y="480"/>
                  </a:cubicBezTo>
                  <a:cubicBezTo>
                    <a:pt x="525" y="480"/>
                    <a:pt x="525" y="0"/>
                    <a:pt x="525" y="0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42" name="Freeform 30"/>
            <p:cNvSpPr>
              <a:spLocks/>
            </p:cNvSpPr>
            <p:nvPr/>
          </p:nvSpPr>
          <p:spPr bwMode="auto">
            <a:xfrm>
              <a:off x="2314" y="2142"/>
              <a:ext cx="448" cy="134"/>
            </a:xfrm>
            <a:custGeom>
              <a:avLst/>
              <a:gdLst>
                <a:gd name="T0" fmla="*/ 0 w 525"/>
                <a:gd name="T1" fmla="*/ 78 h 156"/>
                <a:gd name="T2" fmla="*/ 525 w 525"/>
                <a:gd name="T3" fmla="*/ 78 h 156"/>
                <a:gd name="T4" fmla="*/ 0 w 525"/>
                <a:gd name="T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156">
                  <a:moveTo>
                    <a:pt x="0" y="78"/>
                  </a:moveTo>
                  <a:cubicBezTo>
                    <a:pt x="0" y="156"/>
                    <a:pt x="525" y="156"/>
                    <a:pt x="525" y="78"/>
                  </a:cubicBezTo>
                  <a:cubicBezTo>
                    <a:pt x="525" y="0"/>
                    <a:pt x="0" y="0"/>
                    <a:pt x="0" y="78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90143" name="Group 31"/>
          <p:cNvGrpSpPr>
            <a:grpSpLocks/>
          </p:cNvGrpSpPr>
          <p:nvPr/>
        </p:nvGrpSpPr>
        <p:grpSpPr bwMode="auto">
          <a:xfrm>
            <a:off x="4211638" y="3911944"/>
            <a:ext cx="711200" cy="862013"/>
            <a:chOff x="2314" y="2142"/>
            <a:chExt cx="448" cy="543"/>
          </a:xfrm>
        </p:grpSpPr>
        <p:sp>
          <p:nvSpPr>
            <p:cNvPr id="90144" name="Freeform 32"/>
            <p:cNvSpPr>
              <a:spLocks/>
            </p:cNvSpPr>
            <p:nvPr/>
          </p:nvSpPr>
          <p:spPr bwMode="auto">
            <a:xfrm>
              <a:off x="2314" y="2209"/>
              <a:ext cx="448" cy="476"/>
            </a:xfrm>
            <a:custGeom>
              <a:avLst/>
              <a:gdLst>
                <a:gd name="T0" fmla="*/ 0 w 525"/>
                <a:gd name="T1" fmla="*/ 0 h 558"/>
                <a:gd name="T2" fmla="*/ 0 w 525"/>
                <a:gd name="T3" fmla="*/ 480 h 558"/>
                <a:gd name="T4" fmla="*/ 525 w 525"/>
                <a:gd name="T5" fmla="*/ 480 h 558"/>
                <a:gd name="T6" fmla="*/ 525 w 525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8">
                  <a:moveTo>
                    <a:pt x="0" y="0"/>
                  </a:moveTo>
                  <a:cubicBezTo>
                    <a:pt x="0" y="0"/>
                    <a:pt x="0" y="480"/>
                    <a:pt x="0" y="480"/>
                  </a:cubicBezTo>
                  <a:cubicBezTo>
                    <a:pt x="0" y="558"/>
                    <a:pt x="525" y="558"/>
                    <a:pt x="525" y="480"/>
                  </a:cubicBezTo>
                  <a:cubicBezTo>
                    <a:pt x="525" y="480"/>
                    <a:pt x="525" y="0"/>
                    <a:pt x="525" y="0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45" name="Freeform 33"/>
            <p:cNvSpPr>
              <a:spLocks/>
            </p:cNvSpPr>
            <p:nvPr/>
          </p:nvSpPr>
          <p:spPr bwMode="auto">
            <a:xfrm>
              <a:off x="2314" y="2142"/>
              <a:ext cx="448" cy="134"/>
            </a:xfrm>
            <a:custGeom>
              <a:avLst/>
              <a:gdLst>
                <a:gd name="T0" fmla="*/ 0 w 525"/>
                <a:gd name="T1" fmla="*/ 78 h 156"/>
                <a:gd name="T2" fmla="*/ 525 w 525"/>
                <a:gd name="T3" fmla="*/ 78 h 156"/>
                <a:gd name="T4" fmla="*/ 0 w 525"/>
                <a:gd name="T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156">
                  <a:moveTo>
                    <a:pt x="0" y="78"/>
                  </a:moveTo>
                  <a:cubicBezTo>
                    <a:pt x="0" y="156"/>
                    <a:pt x="525" y="156"/>
                    <a:pt x="525" y="78"/>
                  </a:cubicBezTo>
                  <a:cubicBezTo>
                    <a:pt x="525" y="0"/>
                    <a:pt x="0" y="0"/>
                    <a:pt x="0" y="78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90146" name="Group 34"/>
          <p:cNvGrpSpPr>
            <a:grpSpLocks/>
          </p:cNvGrpSpPr>
          <p:nvPr/>
        </p:nvGrpSpPr>
        <p:grpSpPr bwMode="auto">
          <a:xfrm>
            <a:off x="4211638" y="4808882"/>
            <a:ext cx="711200" cy="862012"/>
            <a:chOff x="2314" y="2142"/>
            <a:chExt cx="448" cy="543"/>
          </a:xfrm>
        </p:grpSpPr>
        <p:sp>
          <p:nvSpPr>
            <p:cNvPr id="90147" name="Freeform 35"/>
            <p:cNvSpPr>
              <a:spLocks/>
            </p:cNvSpPr>
            <p:nvPr/>
          </p:nvSpPr>
          <p:spPr bwMode="auto">
            <a:xfrm>
              <a:off x="2314" y="2209"/>
              <a:ext cx="448" cy="476"/>
            </a:xfrm>
            <a:custGeom>
              <a:avLst/>
              <a:gdLst>
                <a:gd name="T0" fmla="*/ 0 w 525"/>
                <a:gd name="T1" fmla="*/ 0 h 558"/>
                <a:gd name="T2" fmla="*/ 0 w 525"/>
                <a:gd name="T3" fmla="*/ 480 h 558"/>
                <a:gd name="T4" fmla="*/ 525 w 525"/>
                <a:gd name="T5" fmla="*/ 480 h 558"/>
                <a:gd name="T6" fmla="*/ 525 w 525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8">
                  <a:moveTo>
                    <a:pt x="0" y="0"/>
                  </a:moveTo>
                  <a:cubicBezTo>
                    <a:pt x="0" y="0"/>
                    <a:pt x="0" y="480"/>
                    <a:pt x="0" y="480"/>
                  </a:cubicBezTo>
                  <a:cubicBezTo>
                    <a:pt x="0" y="558"/>
                    <a:pt x="525" y="558"/>
                    <a:pt x="525" y="480"/>
                  </a:cubicBezTo>
                  <a:cubicBezTo>
                    <a:pt x="525" y="480"/>
                    <a:pt x="525" y="0"/>
                    <a:pt x="525" y="0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48" name="Freeform 36"/>
            <p:cNvSpPr>
              <a:spLocks/>
            </p:cNvSpPr>
            <p:nvPr/>
          </p:nvSpPr>
          <p:spPr bwMode="auto">
            <a:xfrm>
              <a:off x="2314" y="2142"/>
              <a:ext cx="448" cy="134"/>
            </a:xfrm>
            <a:custGeom>
              <a:avLst/>
              <a:gdLst>
                <a:gd name="T0" fmla="*/ 0 w 525"/>
                <a:gd name="T1" fmla="*/ 78 h 156"/>
                <a:gd name="T2" fmla="*/ 525 w 525"/>
                <a:gd name="T3" fmla="*/ 78 h 156"/>
                <a:gd name="T4" fmla="*/ 0 w 525"/>
                <a:gd name="T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156">
                  <a:moveTo>
                    <a:pt x="0" y="78"/>
                  </a:moveTo>
                  <a:cubicBezTo>
                    <a:pt x="0" y="156"/>
                    <a:pt x="525" y="156"/>
                    <a:pt x="525" y="78"/>
                  </a:cubicBezTo>
                  <a:cubicBezTo>
                    <a:pt x="525" y="0"/>
                    <a:pt x="0" y="0"/>
                    <a:pt x="0" y="78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4211638" y="2967382"/>
            <a:ext cx="741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1200"/>
              <a:t>EASY-A</a:t>
            </a:r>
          </a:p>
          <a:p>
            <a:pPr algn="ctr"/>
            <a:r>
              <a:rPr lang="da-DK" sz="1200"/>
              <a:t>102</a:t>
            </a: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4187825" y="4118319"/>
            <a:ext cx="74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1200"/>
              <a:t>EASY-A</a:t>
            </a:r>
          </a:p>
          <a:p>
            <a:pPr algn="ctr"/>
            <a:r>
              <a:rPr lang="da-DK" sz="1200"/>
              <a:t>103</a:t>
            </a:r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auto">
          <a:xfrm>
            <a:off x="4211638" y="4983507"/>
            <a:ext cx="741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1200"/>
              <a:t>EASY-A</a:t>
            </a:r>
          </a:p>
          <a:p>
            <a:pPr algn="ctr"/>
            <a:r>
              <a:rPr lang="da-DK" sz="1200"/>
              <a:t>104</a:t>
            </a:r>
          </a:p>
        </p:txBody>
      </p:sp>
      <p:sp>
        <p:nvSpPr>
          <p:cNvPr id="90152" name="Rectangle 40"/>
          <p:cNvSpPr>
            <a:spLocks noChangeArrowheads="1"/>
          </p:cNvSpPr>
          <p:nvPr/>
        </p:nvSpPr>
        <p:spPr bwMode="auto">
          <a:xfrm>
            <a:off x="468313" y="1454494"/>
            <a:ext cx="2879725" cy="417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233662" y="1162394"/>
            <a:ext cx="15300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a-DK" sz="1200" b="1" dirty="0" smtClean="0"/>
              <a:t>Uni-Sikkerhed</a:t>
            </a:r>
            <a:endParaRPr lang="da-DK" sz="1200" b="1" dirty="0"/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7461250" y="1743419"/>
            <a:ext cx="728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1200"/>
              <a:t>Elevplan</a:t>
            </a:r>
          </a:p>
        </p:txBody>
      </p:sp>
      <p:grpSp>
        <p:nvGrpSpPr>
          <p:cNvPr id="90155" name="Group 43"/>
          <p:cNvGrpSpPr>
            <a:grpSpLocks/>
          </p:cNvGrpSpPr>
          <p:nvPr/>
        </p:nvGrpSpPr>
        <p:grpSpPr bwMode="auto">
          <a:xfrm>
            <a:off x="7451725" y="2905469"/>
            <a:ext cx="711200" cy="862013"/>
            <a:chOff x="2314" y="2142"/>
            <a:chExt cx="448" cy="543"/>
          </a:xfrm>
        </p:grpSpPr>
        <p:sp>
          <p:nvSpPr>
            <p:cNvPr id="90156" name="Freeform 44"/>
            <p:cNvSpPr>
              <a:spLocks/>
            </p:cNvSpPr>
            <p:nvPr/>
          </p:nvSpPr>
          <p:spPr bwMode="auto">
            <a:xfrm>
              <a:off x="2314" y="2209"/>
              <a:ext cx="448" cy="476"/>
            </a:xfrm>
            <a:custGeom>
              <a:avLst/>
              <a:gdLst>
                <a:gd name="T0" fmla="*/ 0 w 525"/>
                <a:gd name="T1" fmla="*/ 0 h 558"/>
                <a:gd name="T2" fmla="*/ 0 w 525"/>
                <a:gd name="T3" fmla="*/ 480 h 558"/>
                <a:gd name="T4" fmla="*/ 525 w 525"/>
                <a:gd name="T5" fmla="*/ 480 h 558"/>
                <a:gd name="T6" fmla="*/ 525 w 525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8">
                  <a:moveTo>
                    <a:pt x="0" y="0"/>
                  </a:moveTo>
                  <a:cubicBezTo>
                    <a:pt x="0" y="0"/>
                    <a:pt x="0" y="480"/>
                    <a:pt x="0" y="480"/>
                  </a:cubicBezTo>
                  <a:cubicBezTo>
                    <a:pt x="0" y="558"/>
                    <a:pt x="525" y="558"/>
                    <a:pt x="525" y="480"/>
                  </a:cubicBezTo>
                  <a:cubicBezTo>
                    <a:pt x="525" y="480"/>
                    <a:pt x="525" y="0"/>
                    <a:pt x="525" y="0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57" name="Freeform 45"/>
            <p:cNvSpPr>
              <a:spLocks/>
            </p:cNvSpPr>
            <p:nvPr/>
          </p:nvSpPr>
          <p:spPr bwMode="auto">
            <a:xfrm>
              <a:off x="2314" y="2142"/>
              <a:ext cx="448" cy="134"/>
            </a:xfrm>
            <a:custGeom>
              <a:avLst/>
              <a:gdLst>
                <a:gd name="T0" fmla="*/ 0 w 525"/>
                <a:gd name="T1" fmla="*/ 78 h 156"/>
                <a:gd name="T2" fmla="*/ 525 w 525"/>
                <a:gd name="T3" fmla="*/ 78 h 156"/>
                <a:gd name="T4" fmla="*/ 0 w 525"/>
                <a:gd name="T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156">
                  <a:moveTo>
                    <a:pt x="0" y="78"/>
                  </a:moveTo>
                  <a:cubicBezTo>
                    <a:pt x="0" y="156"/>
                    <a:pt x="525" y="156"/>
                    <a:pt x="525" y="78"/>
                  </a:cubicBezTo>
                  <a:cubicBezTo>
                    <a:pt x="525" y="0"/>
                    <a:pt x="0" y="0"/>
                    <a:pt x="0" y="78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7380288" y="3254719"/>
            <a:ext cx="84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1200"/>
              <a:t>Praktik-</a:t>
            </a:r>
          </a:p>
          <a:p>
            <a:pPr algn="ctr"/>
            <a:r>
              <a:rPr lang="da-DK" sz="1200"/>
              <a:t>pladsen.dk</a:t>
            </a:r>
          </a:p>
        </p:txBody>
      </p:sp>
      <p:grpSp>
        <p:nvGrpSpPr>
          <p:cNvPr id="90159" name="Group 47"/>
          <p:cNvGrpSpPr>
            <a:grpSpLocks/>
          </p:cNvGrpSpPr>
          <p:nvPr/>
        </p:nvGrpSpPr>
        <p:grpSpPr bwMode="auto">
          <a:xfrm>
            <a:off x="7451725" y="3759544"/>
            <a:ext cx="711200" cy="862013"/>
            <a:chOff x="2314" y="2142"/>
            <a:chExt cx="448" cy="543"/>
          </a:xfrm>
        </p:grpSpPr>
        <p:sp>
          <p:nvSpPr>
            <p:cNvPr id="90160" name="Freeform 48"/>
            <p:cNvSpPr>
              <a:spLocks/>
            </p:cNvSpPr>
            <p:nvPr/>
          </p:nvSpPr>
          <p:spPr bwMode="auto">
            <a:xfrm>
              <a:off x="2314" y="2209"/>
              <a:ext cx="448" cy="476"/>
            </a:xfrm>
            <a:custGeom>
              <a:avLst/>
              <a:gdLst>
                <a:gd name="T0" fmla="*/ 0 w 525"/>
                <a:gd name="T1" fmla="*/ 0 h 558"/>
                <a:gd name="T2" fmla="*/ 0 w 525"/>
                <a:gd name="T3" fmla="*/ 480 h 558"/>
                <a:gd name="T4" fmla="*/ 525 w 525"/>
                <a:gd name="T5" fmla="*/ 480 h 558"/>
                <a:gd name="T6" fmla="*/ 525 w 525"/>
                <a:gd name="T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8">
                  <a:moveTo>
                    <a:pt x="0" y="0"/>
                  </a:moveTo>
                  <a:cubicBezTo>
                    <a:pt x="0" y="0"/>
                    <a:pt x="0" y="480"/>
                    <a:pt x="0" y="480"/>
                  </a:cubicBezTo>
                  <a:cubicBezTo>
                    <a:pt x="0" y="558"/>
                    <a:pt x="525" y="558"/>
                    <a:pt x="525" y="480"/>
                  </a:cubicBezTo>
                  <a:cubicBezTo>
                    <a:pt x="525" y="480"/>
                    <a:pt x="525" y="0"/>
                    <a:pt x="525" y="0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161" name="Freeform 49"/>
            <p:cNvSpPr>
              <a:spLocks/>
            </p:cNvSpPr>
            <p:nvPr/>
          </p:nvSpPr>
          <p:spPr bwMode="auto">
            <a:xfrm>
              <a:off x="2314" y="2142"/>
              <a:ext cx="448" cy="134"/>
            </a:xfrm>
            <a:custGeom>
              <a:avLst/>
              <a:gdLst>
                <a:gd name="T0" fmla="*/ 0 w 525"/>
                <a:gd name="T1" fmla="*/ 78 h 156"/>
                <a:gd name="T2" fmla="*/ 525 w 525"/>
                <a:gd name="T3" fmla="*/ 78 h 156"/>
                <a:gd name="T4" fmla="*/ 0 w 525"/>
                <a:gd name="T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156">
                  <a:moveTo>
                    <a:pt x="0" y="78"/>
                  </a:moveTo>
                  <a:cubicBezTo>
                    <a:pt x="0" y="156"/>
                    <a:pt x="525" y="156"/>
                    <a:pt x="525" y="78"/>
                  </a:cubicBezTo>
                  <a:cubicBezTo>
                    <a:pt x="525" y="0"/>
                    <a:pt x="0" y="0"/>
                    <a:pt x="0" y="78"/>
                  </a:cubicBezTo>
                </a:path>
              </a:pathLst>
            </a:custGeom>
            <a:noFill/>
            <a:ln w="1079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0162" name="Text Box 50"/>
          <p:cNvSpPr txBox="1">
            <a:spLocks noChangeArrowheads="1"/>
          </p:cNvSpPr>
          <p:nvPr/>
        </p:nvSpPr>
        <p:spPr bwMode="auto">
          <a:xfrm>
            <a:off x="7451725" y="4118319"/>
            <a:ext cx="7127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1200"/>
              <a:t>Pplus.dk</a:t>
            </a:r>
          </a:p>
        </p:txBody>
      </p:sp>
      <p:sp>
        <p:nvSpPr>
          <p:cNvPr id="90163" name="Text Box 51"/>
          <p:cNvSpPr txBox="1">
            <a:spLocks noChangeArrowheads="1"/>
          </p:cNvSpPr>
          <p:nvPr/>
        </p:nvSpPr>
        <p:spPr bwMode="auto">
          <a:xfrm>
            <a:off x="6342063" y="1238594"/>
            <a:ext cx="887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1200" b="1"/>
              <a:t>Internettet</a:t>
            </a:r>
          </a:p>
        </p:txBody>
      </p:sp>
      <p:sp>
        <p:nvSpPr>
          <p:cNvPr id="90164" name="Rectangle 52"/>
          <p:cNvSpPr>
            <a:spLocks noChangeArrowheads="1"/>
          </p:cNvSpPr>
          <p:nvPr/>
        </p:nvSpPr>
        <p:spPr bwMode="auto">
          <a:xfrm>
            <a:off x="5651500" y="1167157"/>
            <a:ext cx="649288" cy="45370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400"/>
              <a:t>DUS</a:t>
            </a:r>
          </a:p>
        </p:txBody>
      </p:sp>
      <p:sp>
        <p:nvSpPr>
          <p:cNvPr id="90166" name="AutoShape 54"/>
          <p:cNvSpPr>
            <a:spLocks noChangeArrowheads="1"/>
          </p:cNvSpPr>
          <p:nvPr/>
        </p:nvSpPr>
        <p:spPr bwMode="auto">
          <a:xfrm>
            <a:off x="1403350" y="1670394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200" b="1">
                <a:solidFill>
                  <a:srgbClr val="FFCC99"/>
                </a:solidFill>
              </a:rPr>
              <a:t>UVM fag</a:t>
            </a:r>
          </a:p>
        </p:txBody>
      </p:sp>
      <p:sp>
        <p:nvSpPr>
          <p:cNvPr id="90168" name="AutoShape 56"/>
          <p:cNvSpPr>
            <a:spLocks noChangeArrowheads="1"/>
          </p:cNvSpPr>
          <p:nvPr/>
        </p:nvSpPr>
        <p:spPr bwMode="auto">
          <a:xfrm>
            <a:off x="3132138" y="1527519"/>
            <a:ext cx="4319587" cy="358775"/>
          </a:xfrm>
          <a:prstGeom prst="rightArrow">
            <a:avLst>
              <a:gd name="adj1" fmla="val 50000"/>
              <a:gd name="adj2" fmla="val 3009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200" b="1">
                <a:solidFill>
                  <a:srgbClr val="FFCC99"/>
                </a:solidFill>
              </a:rPr>
              <a:t>UVM fag</a:t>
            </a:r>
          </a:p>
        </p:txBody>
      </p:sp>
      <p:sp>
        <p:nvSpPr>
          <p:cNvPr id="90169" name="AutoShape 57"/>
          <p:cNvSpPr>
            <a:spLocks noChangeArrowheads="1"/>
          </p:cNvSpPr>
          <p:nvPr/>
        </p:nvSpPr>
        <p:spPr bwMode="auto">
          <a:xfrm rot="1980000">
            <a:off x="2987675" y="2103782"/>
            <a:ext cx="1079500" cy="358775"/>
          </a:xfrm>
          <a:prstGeom prst="rightArrow">
            <a:avLst>
              <a:gd name="adj1" fmla="val 50000"/>
              <a:gd name="adj2" fmla="val 752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200" b="1">
                <a:solidFill>
                  <a:srgbClr val="FFCC99"/>
                </a:solidFill>
              </a:rPr>
              <a:t>UVM fag</a:t>
            </a:r>
          </a:p>
        </p:txBody>
      </p:sp>
      <p:sp>
        <p:nvSpPr>
          <p:cNvPr id="90170" name="AutoShape 58"/>
          <p:cNvSpPr>
            <a:spLocks noChangeArrowheads="1"/>
          </p:cNvSpPr>
          <p:nvPr/>
        </p:nvSpPr>
        <p:spPr bwMode="auto">
          <a:xfrm>
            <a:off x="2987675" y="3254719"/>
            <a:ext cx="1296988" cy="358775"/>
          </a:xfrm>
          <a:prstGeom prst="rightArrow">
            <a:avLst>
              <a:gd name="adj1" fmla="val 50000"/>
              <a:gd name="adj2" fmla="val 9037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200" b="1">
                <a:solidFill>
                  <a:srgbClr val="FFCC99"/>
                </a:solidFill>
              </a:rPr>
              <a:t>Udd. aftale</a:t>
            </a:r>
          </a:p>
        </p:txBody>
      </p:sp>
      <p:sp>
        <p:nvSpPr>
          <p:cNvPr id="90171" name="AutoShape 59"/>
          <p:cNvSpPr>
            <a:spLocks noChangeArrowheads="1"/>
          </p:cNvSpPr>
          <p:nvPr/>
        </p:nvSpPr>
        <p:spPr bwMode="auto">
          <a:xfrm>
            <a:off x="2987675" y="3527769"/>
            <a:ext cx="5040313" cy="447675"/>
          </a:xfrm>
          <a:prstGeom prst="rightArrow">
            <a:avLst>
              <a:gd name="adj1" fmla="val 50000"/>
              <a:gd name="adj2" fmla="val 28147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200" b="1">
                <a:solidFill>
                  <a:srgbClr val="FFCC99"/>
                </a:solidFill>
              </a:rPr>
              <a:t>Udd. aftale</a:t>
            </a:r>
          </a:p>
        </p:txBody>
      </p:sp>
      <p:sp>
        <p:nvSpPr>
          <p:cNvPr id="90172" name="AutoShape 60"/>
          <p:cNvSpPr>
            <a:spLocks noChangeArrowheads="1"/>
          </p:cNvSpPr>
          <p:nvPr/>
        </p:nvSpPr>
        <p:spPr bwMode="auto">
          <a:xfrm rot="20100000">
            <a:off x="4730750" y="2476844"/>
            <a:ext cx="3024188" cy="358775"/>
          </a:xfrm>
          <a:prstGeom prst="rightArrow">
            <a:avLst>
              <a:gd name="adj1" fmla="val 50000"/>
              <a:gd name="adj2" fmla="val 21073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200" b="1">
                <a:solidFill>
                  <a:srgbClr val="FFCC99"/>
                </a:solidFill>
              </a:rPr>
              <a:t>Udd. aftale</a:t>
            </a:r>
          </a:p>
        </p:txBody>
      </p:sp>
      <p:sp>
        <p:nvSpPr>
          <p:cNvPr id="90173" name="AutoShape 61"/>
          <p:cNvSpPr>
            <a:spLocks noChangeArrowheads="1"/>
          </p:cNvSpPr>
          <p:nvPr/>
        </p:nvSpPr>
        <p:spPr bwMode="auto">
          <a:xfrm rot="20100000">
            <a:off x="4716463" y="2175219"/>
            <a:ext cx="3024187" cy="358775"/>
          </a:xfrm>
          <a:prstGeom prst="rightArrow">
            <a:avLst>
              <a:gd name="adj1" fmla="val 50000"/>
              <a:gd name="adj2" fmla="val 21073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200" b="1"/>
              <a:t>Elevoprettelse</a:t>
            </a:r>
          </a:p>
        </p:txBody>
      </p:sp>
      <p:sp>
        <p:nvSpPr>
          <p:cNvPr id="90174" name="AutoShape 62"/>
          <p:cNvSpPr>
            <a:spLocks noChangeArrowheads="1"/>
          </p:cNvSpPr>
          <p:nvPr/>
        </p:nvSpPr>
        <p:spPr bwMode="auto">
          <a:xfrm>
            <a:off x="539750" y="3399182"/>
            <a:ext cx="1728788" cy="720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400" dirty="0" smtClean="0"/>
              <a:t>NN Markedsdata</a:t>
            </a:r>
            <a:endParaRPr lang="da-DK" sz="1400" dirty="0"/>
          </a:p>
        </p:txBody>
      </p:sp>
      <p:sp>
        <p:nvSpPr>
          <p:cNvPr id="58" name="Titel 1"/>
          <p:cNvSpPr txBox="1">
            <a:spLocks/>
          </p:cNvSpPr>
          <p:nvPr/>
        </p:nvSpPr>
        <p:spPr>
          <a:xfrm>
            <a:off x="323850" y="230188"/>
            <a:ext cx="8424863" cy="3603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dirty="0" err="1" smtClean="0"/>
              <a:t>Dataflow</a:t>
            </a:r>
            <a:r>
              <a:rPr lang="da-DK" dirty="0" smtClean="0"/>
              <a:t> i udvalgte systemer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3933783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90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9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9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0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9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66" grpId="0" animBg="1"/>
      <p:bldP spid="90166" grpId="1" animBg="1"/>
      <p:bldP spid="90168" grpId="0" animBg="1"/>
      <p:bldP spid="90168" grpId="1" animBg="1"/>
      <p:bldP spid="90168" grpId="2" animBg="1"/>
      <p:bldP spid="90169" grpId="0" animBg="1"/>
      <p:bldP spid="90169" grpId="1" animBg="1"/>
      <p:bldP spid="90170" grpId="0" animBg="1"/>
      <p:bldP spid="90171" grpId="0" animBg="1"/>
      <p:bldP spid="90172" grpId="0" animBg="1"/>
      <p:bldP spid="90173" grpId="0" animBg="1"/>
      <p:bldP spid="90174" grpId="0" animBg="1"/>
      <p:bldP spid="9017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Virksomhedens adgangskoder til Elevplan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Den jomfruelige virksomhed, der aldrig har været logget på:</a:t>
            </a:r>
          </a:p>
          <a:p>
            <a:pPr lvl="1"/>
            <a:r>
              <a:rPr lang="da-DK" dirty="0" smtClean="0"/>
              <a:t>CVR </a:t>
            </a:r>
            <a:r>
              <a:rPr lang="da-DK" dirty="0" err="1" smtClean="0"/>
              <a:t>nr</a:t>
            </a:r>
            <a:r>
              <a:rPr lang="da-DK" dirty="0" smtClean="0"/>
              <a:t> og CPR </a:t>
            </a:r>
            <a:r>
              <a:rPr lang="da-DK" dirty="0" err="1" smtClean="0"/>
              <a:t>nr</a:t>
            </a:r>
            <a:r>
              <a:rPr lang="da-DK" dirty="0" smtClean="0"/>
              <a:t> lighed</a:t>
            </a:r>
          </a:p>
          <a:p>
            <a:pPr lvl="1"/>
            <a:r>
              <a:rPr lang="da-DK" dirty="0" smtClean="0"/>
              <a:t>Adgangskoden </a:t>
            </a:r>
            <a:r>
              <a:rPr lang="da-DK" dirty="0" smtClean="0">
                <a:solidFill>
                  <a:srgbClr val="FF0000"/>
                </a:solidFill>
              </a:rPr>
              <a:t>MULIGVIS</a:t>
            </a:r>
            <a:r>
              <a:rPr lang="da-DK" dirty="0" smtClean="0"/>
              <a:t> den samme som til Praktikpladsen.dk</a:t>
            </a:r>
          </a:p>
          <a:p>
            <a:pPr lvl="1"/>
            <a:r>
              <a:rPr lang="da-DK" dirty="0" smtClean="0"/>
              <a:t>Men skift den altid ved henvendelse om login!!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916B86F-9DE9-42EB-9ABB-A09B05294DBE}" type="datetime1">
              <a:rPr lang="da-DK" smtClean="0"/>
              <a:pPr/>
              <a:t>25-05-2012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F2F2-CCEF-450D-8179-3212962702D4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" y="2420888"/>
            <a:ext cx="8497169" cy="209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" y="4515833"/>
            <a:ext cx="48101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45170"/>
            <a:ext cx="4114800" cy="1504950"/>
          </a:xfrm>
          <a:prstGeom prst="rect">
            <a:avLst/>
          </a:prstGeom>
          <a:noFill/>
          <a:ln>
            <a:noFill/>
          </a:ln>
          <a:effectLst>
            <a:innerShdw blurRad="114300" dist="508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00479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-C">
  <a:themeElements>
    <a:clrScheme name="uni-c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-c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-c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c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c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c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c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c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c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c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c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c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c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c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Uni-C</Template>
  <TotalTime>2557</TotalTime>
  <Words>720</Words>
  <Application>Microsoft Office PowerPoint</Application>
  <PresentationFormat>Skærmshow (4:3)</PresentationFormat>
  <Paragraphs>149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Uni-C</vt:lpstr>
      <vt:lpstr>Virksomhedens brug af Elevplan  og Skolepraktik i Elevplan</vt:lpstr>
      <vt:lpstr>Elevplan og virksomhederne</vt:lpstr>
      <vt:lpstr>EASY-P oplysninger i Elevplan</vt:lpstr>
      <vt:lpstr>Dias nummer 4</vt:lpstr>
      <vt:lpstr>SOSU: De enkelte praktikophold indtastes i EASY-A </vt:lpstr>
      <vt:lpstr>Fordele ved brug af Elevplan</vt:lpstr>
      <vt:lpstr>”Systemerne”</vt:lpstr>
      <vt:lpstr>Dias nummer 8</vt:lpstr>
      <vt:lpstr>Virksomhedens adgangskoder til Elevplan </vt:lpstr>
      <vt:lpstr>Virksomhedens adgangskoder i Elepvlan</vt:lpstr>
      <vt:lpstr>Hvem er hvem i virksomheden og hvem kan hvad?</vt:lpstr>
      <vt:lpstr>SKP </vt:lpstr>
      <vt:lpstr>SKP faciliteter udvides kraftigt</vt:lpstr>
      <vt:lpstr>SKP udvidelser</vt:lpstr>
      <vt:lpstr>Ny Mesterlæreelev i Elevplan</vt:lpstr>
      <vt:lpstr>Ny Mesterlæreelever og Elevplan</vt:lpstr>
      <vt:lpstr>Nyheder i 2012</vt:lpstr>
      <vt:lpstr>12.1 Ultimo maj 2012</vt:lpstr>
      <vt:lpstr>Spørgsmål og ønsker</vt:lpstr>
      <vt:lpstr>Spørgsmål og ønsker</vt:lpstr>
    </vt:vector>
  </TitlesOfParts>
  <Company>UNI-C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Folmer Kjær</dc:creator>
  <cp:lastModifiedBy>Inger Riber</cp:lastModifiedBy>
  <cp:revision>10</cp:revision>
  <cp:lastPrinted>2012-04-23T06:14:37Z</cp:lastPrinted>
  <dcterms:created xsi:type="dcterms:W3CDTF">2012-04-19T09:48:06Z</dcterms:created>
  <dcterms:modified xsi:type="dcterms:W3CDTF">2012-05-25T11:32:24Z</dcterms:modified>
</cp:coreProperties>
</file>